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8" r:id="rId5"/>
    <p:sldId id="266" r:id="rId6"/>
    <p:sldId id="267" r:id="rId7"/>
    <p:sldId id="257" r:id="rId8"/>
    <p:sldId id="258" r:id="rId9"/>
    <p:sldId id="263" r:id="rId10"/>
    <p:sldId id="260" r:id="rId11"/>
    <p:sldId id="261" r:id="rId12"/>
    <p:sldId id="259" r:id="rId13"/>
    <p:sldId id="262" r:id="rId14"/>
    <p:sldId id="269" r:id="rId15"/>
  </p:sldIdLst>
  <p:sldSz cx="12192000" cy="6858000"/>
  <p:notesSz cx="6797675" cy="987425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0" autoAdjust="0"/>
    <p:restoredTop sz="94660"/>
  </p:normalViewPr>
  <p:slideViewPr>
    <p:cSldViewPr snapToGrid="0">
      <p:cViewPr varScale="1">
        <p:scale>
          <a:sx n="98" d="100"/>
          <a:sy n="98" d="100"/>
        </p:scale>
        <p:origin x="78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C0685-E959-48FC-9232-BAE4E3C19AD8}" type="datetimeFigureOut">
              <a:rPr lang="ko-KR" altLang="en-US" smtClean="0"/>
              <a:t>2025-05-09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971F2-7160-4C74-A7D6-B1AFC4A8C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6571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C0685-E959-48FC-9232-BAE4E3C19AD8}" type="datetimeFigureOut">
              <a:rPr lang="ko-KR" altLang="en-US" smtClean="0"/>
              <a:t>2025-05-09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971F2-7160-4C74-A7D6-B1AFC4A8C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2279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C0685-E959-48FC-9232-BAE4E3C19AD8}" type="datetimeFigureOut">
              <a:rPr lang="ko-KR" altLang="en-US" smtClean="0"/>
              <a:t>2025-05-09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971F2-7160-4C74-A7D6-B1AFC4A8C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3722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C0685-E959-48FC-9232-BAE4E3C19AD8}" type="datetimeFigureOut">
              <a:rPr lang="ko-KR" altLang="en-US" smtClean="0"/>
              <a:t>2025-05-09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971F2-7160-4C74-A7D6-B1AFC4A8C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8979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C0685-E959-48FC-9232-BAE4E3C19AD8}" type="datetimeFigureOut">
              <a:rPr lang="ko-KR" altLang="en-US" smtClean="0"/>
              <a:t>2025-05-09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971F2-7160-4C74-A7D6-B1AFC4A8C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0569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C0685-E959-48FC-9232-BAE4E3C19AD8}" type="datetimeFigureOut">
              <a:rPr lang="ko-KR" altLang="en-US" smtClean="0"/>
              <a:t>2025-05-09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971F2-7160-4C74-A7D6-B1AFC4A8C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9105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C0685-E959-48FC-9232-BAE4E3C19AD8}" type="datetimeFigureOut">
              <a:rPr lang="ko-KR" altLang="en-US" smtClean="0"/>
              <a:t>2025-05-09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971F2-7160-4C74-A7D6-B1AFC4A8C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163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C0685-E959-48FC-9232-BAE4E3C19AD8}" type="datetimeFigureOut">
              <a:rPr lang="ko-KR" altLang="en-US" smtClean="0"/>
              <a:t>2025-05-09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971F2-7160-4C74-A7D6-B1AFC4A8C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339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C0685-E959-48FC-9232-BAE4E3C19AD8}" type="datetimeFigureOut">
              <a:rPr lang="ko-KR" altLang="en-US" smtClean="0"/>
              <a:t>2025-05-09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971F2-7160-4C74-A7D6-B1AFC4A8C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7516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C0685-E959-48FC-9232-BAE4E3C19AD8}" type="datetimeFigureOut">
              <a:rPr lang="ko-KR" altLang="en-US" smtClean="0"/>
              <a:t>2025-05-09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971F2-7160-4C74-A7D6-B1AFC4A8C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9199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C0685-E959-48FC-9232-BAE4E3C19AD8}" type="datetimeFigureOut">
              <a:rPr lang="ko-KR" altLang="en-US" smtClean="0"/>
              <a:t>2025-05-09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971F2-7160-4C74-A7D6-B1AFC4A8C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8987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1C0685-E959-48FC-9232-BAE4E3C19AD8}" type="datetimeFigureOut">
              <a:rPr lang="ko-KR" altLang="en-US" smtClean="0"/>
              <a:t>2025-05-09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B971F2-7160-4C74-A7D6-B1AFC4A8C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9067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GM-4010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 smtClean="0"/>
              <a:t>Gantry Motion Trouble</a:t>
            </a:r>
          </a:p>
          <a:p>
            <a:endParaRPr lang="en-US" altLang="ko-KR" dirty="0"/>
          </a:p>
          <a:p>
            <a:r>
              <a:rPr lang="en-US" altLang="ko-KR" dirty="0" smtClean="0"/>
              <a:t>2025.05.07</a:t>
            </a:r>
          </a:p>
          <a:p>
            <a:r>
              <a:rPr lang="ko-KR" altLang="en-US" dirty="0" smtClean="0"/>
              <a:t>신  용  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4023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MMC-</a:t>
            </a:r>
            <a:r>
              <a:rPr lang="en-US" altLang="ko-KR" dirty="0" err="1" smtClean="0"/>
              <a:t>EtherCAT</a:t>
            </a:r>
            <a:r>
              <a:rPr lang="en-US" altLang="ko-KR" dirty="0" smtClean="0"/>
              <a:t> Servo </a:t>
            </a:r>
            <a:r>
              <a:rPr lang="en-US" altLang="ko-KR" sz="2800" dirty="0" smtClean="0"/>
              <a:t>(CSD7-15BNF1-L(ETHERCAT))</a:t>
            </a:r>
            <a:endParaRPr lang="ko-KR" altLang="en-US" sz="2800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354115" cy="435133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1573" y="1690688"/>
            <a:ext cx="5080655" cy="4186989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507432" y="4550617"/>
            <a:ext cx="2702242" cy="57483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5209674" y="4550617"/>
            <a:ext cx="982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500mA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4913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MMC-</a:t>
            </a:r>
            <a:r>
              <a:rPr lang="en-US" altLang="ko-KR" dirty="0" err="1" smtClean="0"/>
              <a:t>EtherCAT</a:t>
            </a:r>
            <a:r>
              <a:rPr lang="en-US" altLang="ko-KR" dirty="0" smtClean="0"/>
              <a:t> Servo </a:t>
            </a:r>
            <a:r>
              <a:rPr lang="en-US" altLang="ko-KR" sz="2800" dirty="0" smtClean="0"/>
              <a:t>(CSD7-15BNF1-L(ETHERCAT))</a:t>
            </a:r>
            <a:endParaRPr lang="ko-KR" altLang="en-US" sz="28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526505" cy="488458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6802" y="1690688"/>
            <a:ext cx="3655209" cy="5008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797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MMC-</a:t>
            </a:r>
            <a:r>
              <a:rPr lang="en-US" altLang="ko-KR" dirty="0" err="1" smtClean="0"/>
              <a:t>EtherCAT</a:t>
            </a:r>
            <a:r>
              <a:rPr lang="en-US" altLang="ko-KR" dirty="0" smtClean="0"/>
              <a:t> Function Module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690688"/>
            <a:ext cx="6910137" cy="4992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056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델타</a:t>
            </a:r>
            <a:r>
              <a:rPr lang="en-US" altLang="ko-KR" dirty="0" smtClean="0"/>
              <a:t> Servo </a:t>
            </a:r>
            <a:r>
              <a:rPr lang="en-US" altLang="ko-KR" sz="2800" dirty="0" smtClean="0"/>
              <a:t>(</a:t>
            </a:r>
            <a:r>
              <a:rPr lang="en-US" altLang="ko-KR" sz="2800" b="1" dirty="0"/>
              <a:t>ASDA-A3</a:t>
            </a:r>
            <a:r>
              <a:rPr lang="en-US" altLang="ko-KR" sz="2800" dirty="0" smtClean="0"/>
              <a:t>(ETHERCAT))</a:t>
            </a:r>
            <a:endParaRPr lang="ko-KR" altLang="en-US" sz="28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6296904" cy="402963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9565" y="1690688"/>
            <a:ext cx="4363059" cy="3724795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4492642" y="2549700"/>
            <a:ext cx="2642461" cy="59054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40225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전장관련 사진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3048038" cy="435133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2102" y="3507858"/>
            <a:ext cx="1689445" cy="253416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2102" y="1992245"/>
            <a:ext cx="1689445" cy="132160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5778" y="1690688"/>
            <a:ext cx="1209347" cy="209337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0244" y="1690688"/>
            <a:ext cx="4390057" cy="2093372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98981" y="3980015"/>
            <a:ext cx="2542526" cy="2259216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58941" y="3980015"/>
            <a:ext cx="2997402" cy="2259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973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Gantry Servo </a:t>
            </a:r>
            <a:r>
              <a:rPr lang="ko-KR" altLang="en-US" dirty="0" smtClean="0"/>
              <a:t>운전 중 </a:t>
            </a:r>
            <a:r>
              <a:rPr lang="ko-KR" altLang="en-US" dirty="0" err="1" smtClean="0"/>
              <a:t>엔코더</a:t>
            </a:r>
            <a:r>
              <a:rPr lang="ko-KR" altLang="en-US" dirty="0" smtClean="0"/>
              <a:t> 폴트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엔코더</a:t>
            </a:r>
            <a:r>
              <a:rPr lang="ko-KR" altLang="en-US" dirty="0" smtClean="0"/>
              <a:t> 전원 </a:t>
            </a:r>
            <a:r>
              <a:rPr lang="en-US" altLang="ko-KR" dirty="0" smtClean="0"/>
              <a:t>5V </a:t>
            </a:r>
            <a:r>
              <a:rPr lang="ko-KR" altLang="en-US" dirty="0" smtClean="0"/>
              <a:t>상태 모니터링 결과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5V </a:t>
            </a:r>
            <a:r>
              <a:rPr lang="ko-KR" altLang="en-US" dirty="0" smtClean="0"/>
              <a:t>전원 모션 운전 중</a:t>
            </a:r>
            <a:endParaRPr lang="en-US" altLang="ko-KR" dirty="0" smtClean="0"/>
          </a:p>
          <a:p>
            <a:pPr lvl="2"/>
            <a:r>
              <a:rPr lang="en-US" altLang="ko-KR" dirty="0" err="1" smtClean="0"/>
              <a:t>Pk</a:t>
            </a:r>
            <a:r>
              <a:rPr lang="en-US" altLang="ko-KR" dirty="0" smtClean="0"/>
              <a:t>-to-</a:t>
            </a:r>
            <a:r>
              <a:rPr lang="en-US" altLang="ko-KR" dirty="0" err="1" smtClean="0"/>
              <a:t>Pk</a:t>
            </a:r>
            <a:r>
              <a:rPr lang="en-US" altLang="ko-KR" dirty="0" smtClean="0"/>
              <a:t> : 1.760 V</a:t>
            </a:r>
          </a:p>
          <a:p>
            <a:pPr lvl="2"/>
            <a:r>
              <a:rPr lang="en-US" altLang="ko-KR" dirty="0" smtClean="0"/>
              <a:t>Max : 5.92 V</a:t>
            </a:r>
          </a:p>
          <a:p>
            <a:pPr lvl="2"/>
            <a:r>
              <a:rPr lang="en-US" altLang="ko-KR" dirty="0" smtClean="0"/>
              <a:t>Min :  </a:t>
            </a:r>
            <a:r>
              <a:rPr lang="en-US" altLang="ko-KR" b="1" dirty="0" smtClean="0">
                <a:solidFill>
                  <a:srgbClr val="FF0000"/>
                </a:solidFill>
              </a:rPr>
              <a:t>4.12 V</a:t>
            </a:r>
            <a:r>
              <a:rPr lang="en-US" altLang="ko-KR" dirty="0" smtClean="0"/>
              <a:t> = (5.92 – 1.76) V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r>
              <a:rPr lang="en-US" altLang="ko-KR" dirty="0" smtClean="0"/>
              <a:t>AMAC </a:t>
            </a:r>
          </a:p>
          <a:p>
            <a:pPr lvl="1"/>
            <a:r>
              <a:rPr lang="en-US" altLang="ko-KR" dirty="0" smtClean="0"/>
              <a:t>Operating Min Voltage</a:t>
            </a:r>
          </a:p>
          <a:p>
            <a:pPr lvl="2"/>
            <a:r>
              <a:rPr lang="en-US" altLang="ko-KR" b="1" dirty="0" smtClean="0">
                <a:solidFill>
                  <a:srgbClr val="FF0000"/>
                </a:solidFill>
              </a:rPr>
              <a:t>4.75V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258" y="2368683"/>
            <a:ext cx="5376153" cy="403211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 rot="194942">
            <a:off x="7021626" y="4105914"/>
            <a:ext cx="3646650" cy="183899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꺾인 연결선 8"/>
          <p:cNvCxnSpPr/>
          <p:nvPr/>
        </p:nvCxnSpPr>
        <p:spPr>
          <a:xfrm>
            <a:off x="3122579" y="3657600"/>
            <a:ext cx="3754876" cy="486383"/>
          </a:xfrm>
          <a:prstGeom prst="bentConnector3">
            <a:avLst>
              <a:gd name="adj1" fmla="val 0"/>
            </a:avLst>
          </a:prstGeom>
          <a:ln w="635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3883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Gantry Servo </a:t>
            </a:r>
            <a:r>
              <a:rPr lang="ko-KR" altLang="en-US" dirty="0"/>
              <a:t>운전 중 </a:t>
            </a:r>
            <a:r>
              <a:rPr lang="ko-KR" altLang="en-US" dirty="0" err="1" smtClean="0"/>
              <a:t>엔코더</a:t>
            </a:r>
            <a:r>
              <a:rPr lang="ko-KR" altLang="en-US" dirty="0" smtClean="0"/>
              <a:t> 정상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엔코더</a:t>
            </a:r>
            <a:r>
              <a:rPr lang="ko-KR" altLang="en-US" dirty="0"/>
              <a:t> 전원 </a:t>
            </a:r>
            <a:r>
              <a:rPr lang="en-US" altLang="ko-KR" dirty="0"/>
              <a:t>5V </a:t>
            </a:r>
            <a:r>
              <a:rPr lang="ko-KR" altLang="en-US" dirty="0"/>
              <a:t>상태 모니터링 결과</a:t>
            </a:r>
            <a:endParaRPr lang="en-US" altLang="ko-KR" dirty="0"/>
          </a:p>
          <a:p>
            <a:pPr lvl="1"/>
            <a:r>
              <a:rPr lang="en-US" altLang="ko-KR" dirty="0"/>
              <a:t>5V </a:t>
            </a:r>
            <a:r>
              <a:rPr lang="ko-KR" altLang="en-US" dirty="0"/>
              <a:t>전원 모션 운전 중</a:t>
            </a:r>
            <a:endParaRPr lang="en-US" altLang="ko-KR" dirty="0"/>
          </a:p>
          <a:p>
            <a:pPr lvl="2"/>
            <a:r>
              <a:rPr lang="en-US" altLang="ko-KR" dirty="0" err="1"/>
              <a:t>Pk</a:t>
            </a:r>
            <a:r>
              <a:rPr lang="en-US" altLang="ko-KR" dirty="0"/>
              <a:t>-to-</a:t>
            </a:r>
            <a:r>
              <a:rPr lang="en-US" altLang="ko-KR" dirty="0" err="1"/>
              <a:t>Pk</a:t>
            </a:r>
            <a:r>
              <a:rPr lang="en-US" altLang="ko-KR" dirty="0"/>
              <a:t> : </a:t>
            </a:r>
            <a:r>
              <a:rPr lang="en-US" altLang="ko-KR" dirty="0" smtClean="0"/>
              <a:t>400 mV</a:t>
            </a:r>
            <a:endParaRPr lang="en-US" altLang="ko-KR" dirty="0"/>
          </a:p>
          <a:p>
            <a:pPr lvl="2"/>
            <a:r>
              <a:rPr lang="en-US" altLang="ko-KR" dirty="0"/>
              <a:t>Max : </a:t>
            </a:r>
            <a:r>
              <a:rPr lang="en-US" altLang="ko-KR" dirty="0" smtClean="0"/>
              <a:t>5.21 </a:t>
            </a:r>
            <a:r>
              <a:rPr lang="en-US" altLang="ko-KR" dirty="0"/>
              <a:t>V</a:t>
            </a:r>
          </a:p>
          <a:p>
            <a:pPr lvl="2"/>
            <a:r>
              <a:rPr lang="en-US" altLang="ko-KR" dirty="0"/>
              <a:t>Min :  </a:t>
            </a:r>
            <a:r>
              <a:rPr lang="en-US" altLang="ko-KR" b="1" dirty="0" smtClean="0">
                <a:solidFill>
                  <a:srgbClr val="FF0000"/>
                </a:solidFill>
              </a:rPr>
              <a:t>4.81 </a:t>
            </a:r>
            <a:r>
              <a:rPr lang="en-US" altLang="ko-KR" b="1" dirty="0">
                <a:solidFill>
                  <a:srgbClr val="FF0000"/>
                </a:solidFill>
              </a:rPr>
              <a:t>V</a:t>
            </a:r>
            <a:r>
              <a:rPr lang="en-US" altLang="ko-KR" dirty="0"/>
              <a:t> = (</a:t>
            </a:r>
            <a:r>
              <a:rPr lang="en-US" altLang="ko-KR" dirty="0" smtClean="0"/>
              <a:t>5.21 </a:t>
            </a:r>
            <a:r>
              <a:rPr lang="en-US" altLang="ko-KR" dirty="0"/>
              <a:t>– </a:t>
            </a:r>
            <a:r>
              <a:rPr lang="en-US" altLang="ko-KR" dirty="0" smtClean="0"/>
              <a:t>0.4) </a:t>
            </a:r>
            <a:r>
              <a:rPr lang="en-US" altLang="ko-KR" dirty="0"/>
              <a:t>V</a:t>
            </a:r>
          </a:p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102" y="2441643"/>
            <a:ext cx="5447488" cy="4085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238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설비 모든 축 </a:t>
            </a:r>
            <a:r>
              <a:rPr lang="en-US" altLang="ko-KR" dirty="0" smtClean="0"/>
              <a:t>Servo On</a:t>
            </a:r>
            <a:r>
              <a:rPr lang="ko-KR" altLang="en-US" dirty="0" smtClean="0"/>
              <a:t>상태에서 </a:t>
            </a:r>
            <a:r>
              <a:rPr lang="en-US" altLang="ko-KR" dirty="0" smtClean="0"/>
              <a:t>Scan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엔코더</a:t>
            </a:r>
            <a:r>
              <a:rPr lang="ko-KR" altLang="en-US" dirty="0"/>
              <a:t> 전원 </a:t>
            </a:r>
            <a:r>
              <a:rPr lang="en-US" altLang="ko-KR" dirty="0"/>
              <a:t>5V </a:t>
            </a:r>
            <a:r>
              <a:rPr lang="ko-KR" altLang="en-US" dirty="0"/>
              <a:t>상태 모니터링 결과</a:t>
            </a:r>
            <a:endParaRPr lang="en-US" altLang="ko-KR" dirty="0"/>
          </a:p>
          <a:p>
            <a:pPr lvl="1"/>
            <a:r>
              <a:rPr lang="en-US" altLang="ko-KR" dirty="0"/>
              <a:t>5V </a:t>
            </a:r>
            <a:r>
              <a:rPr lang="ko-KR" altLang="en-US" dirty="0"/>
              <a:t>전원 모션 운전 중</a:t>
            </a:r>
            <a:endParaRPr lang="en-US" altLang="ko-KR" dirty="0"/>
          </a:p>
          <a:p>
            <a:pPr lvl="2"/>
            <a:r>
              <a:rPr lang="en-US" altLang="ko-KR" dirty="0" err="1"/>
              <a:t>Pk</a:t>
            </a:r>
            <a:r>
              <a:rPr lang="en-US" altLang="ko-KR" dirty="0"/>
              <a:t>-to-</a:t>
            </a:r>
            <a:r>
              <a:rPr lang="en-US" altLang="ko-KR" dirty="0" err="1"/>
              <a:t>Pk</a:t>
            </a:r>
            <a:r>
              <a:rPr lang="en-US" altLang="ko-KR" dirty="0"/>
              <a:t> : </a:t>
            </a:r>
            <a:r>
              <a:rPr lang="en-US" altLang="ko-KR" dirty="0" smtClean="0"/>
              <a:t>1.240 V</a:t>
            </a:r>
            <a:endParaRPr lang="en-US" altLang="ko-KR" dirty="0"/>
          </a:p>
          <a:p>
            <a:pPr lvl="2"/>
            <a:r>
              <a:rPr lang="en-US" altLang="ko-KR" dirty="0"/>
              <a:t>Max : </a:t>
            </a:r>
            <a:r>
              <a:rPr lang="en-US" altLang="ko-KR" dirty="0" smtClean="0"/>
              <a:t>5.490 </a:t>
            </a:r>
            <a:r>
              <a:rPr lang="en-US" altLang="ko-KR" dirty="0"/>
              <a:t>V</a:t>
            </a:r>
          </a:p>
          <a:p>
            <a:pPr lvl="2"/>
            <a:r>
              <a:rPr lang="en-US" altLang="ko-KR" dirty="0"/>
              <a:t>Min :  </a:t>
            </a:r>
            <a:r>
              <a:rPr lang="en-US" altLang="ko-KR" b="1" dirty="0" smtClean="0">
                <a:solidFill>
                  <a:srgbClr val="FF0000"/>
                </a:solidFill>
              </a:rPr>
              <a:t>4.25 </a:t>
            </a:r>
            <a:r>
              <a:rPr lang="en-US" altLang="ko-KR" b="1" dirty="0">
                <a:solidFill>
                  <a:srgbClr val="FF0000"/>
                </a:solidFill>
              </a:rPr>
              <a:t>V</a:t>
            </a:r>
            <a:r>
              <a:rPr lang="en-US" altLang="ko-KR" dirty="0"/>
              <a:t> = (</a:t>
            </a:r>
            <a:r>
              <a:rPr lang="en-US" altLang="ko-KR" dirty="0" smtClean="0"/>
              <a:t>5.490 </a:t>
            </a:r>
            <a:r>
              <a:rPr lang="en-US" altLang="ko-KR" dirty="0"/>
              <a:t>– </a:t>
            </a:r>
            <a:r>
              <a:rPr lang="en-US" altLang="ko-KR" dirty="0" smtClean="0"/>
              <a:t>1.240) </a:t>
            </a:r>
            <a:r>
              <a:rPr lang="en-US" altLang="ko-KR" dirty="0"/>
              <a:t>V</a:t>
            </a:r>
          </a:p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1988" y="2500009"/>
            <a:ext cx="5984642" cy="3307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509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5887" y="1848250"/>
            <a:ext cx="2135700" cy="162112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Encoder Line Shield </a:t>
            </a:r>
            <a:r>
              <a:rPr lang="ko-KR" altLang="en-US" dirty="0" err="1" smtClean="0"/>
              <a:t>처리관게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822" y="1996125"/>
            <a:ext cx="1770133" cy="2526306"/>
          </a:xfrm>
          <a:prstGeom prst="rect">
            <a:avLst/>
          </a:prstGeom>
        </p:spPr>
      </p:pic>
      <p:pic>
        <p:nvPicPr>
          <p:cNvPr id="5" name="내용 개체 틀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8042" y="1996125"/>
            <a:ext cx="2309902" cy="115951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17944" y="2575883"/>
            <a:ext cx="2865122" cy="1532781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495233" y="4391727"/>
            <a:ext cx="866273" cy="1606098"/>
            <a:chOff x="1323474" y="4474723"/>
            <a:chExt cx="866273" cy="1606098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23474" y="5301575"/>
              <a:ext cx="866273" cy="779246"/>
            </a:xfrm>
            <a:prstGeom prst="rect">
              <a:avLst/>
            </a:prstGeom>
          </p:spPr>
        </p:pic>
        <p:cxnSp>
          <p:nvCxnSpPr>
            <p:cNvPr id="10" name="직선 연결선 9"/>
            <p:cNvCxnSpPr/>
            <p:nvPr/>
          </p:nvCxnSpPr>
          <p:spPr>
            <a:xfrm>
              <a:off x="1879743" y="4474723"/>
              <a:ext cx="0" cy="933856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그룹 16"/>
          <p:cNvGrpSpPr/>
          <p:nvPr/>
        </p:nvGrpSpPr>
        <p:grpSpPr>
          <a:xfrm>
            <a:off x="9757610" y="3116179"/>
            <a:ext cx="866273" cy="3093510"/>
            <a:chOff x="9757610" y="3116179"/>
            <a:chExt cx="866273" cy="3093510"/>
          </a:xfrm>
        </p:grpSpPr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757610" y="5430443"/>
              <a:ext cx="866273" cy="779246"/>
            </a:xfrm>
            <a:prstGeom prst="rect">
              <a:avLst/>
            </a:prstGeom>
          </p:spPr>
        </p:pic>
        <p:cxnSp>
          <p:nvCxnSpPr>
            <p:cNvPr id="15" name="직선 연결선 14"/>
            <p:cNvCxnSpPr/>
            <p:nvPr/>
          </p:nvCxnSpPr>
          <p:spPr>
            <a:xfrm>
              <a:off x="10313879" y="3116179"/>
              <a:ext cx="0" cy="2421268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원호 17"/>
          <p:cNvSpPr/>
          <p:nvPr/>
        </p:nvSpPr>
        <p:spPr>
          <a:xfrm rot="15275449" flipH="1" flipV="1">
            <a:off x="393670" y="3220345"/>
            <a:ext cx="1069397" cy="1380285"/>
          </a:xfrm>
          <a:prstGeom prst="arc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/>
          <p:cNvSpPr/>
          <p:nvPr/>
        </p:nvSpPr>
        <p:spPr>
          <a:xfrm>
            <a:off x="7686280" y="2433268"/>
            <a:ext cx="249311" cy="249311"/>
          </a:xfrm>
          <a:prstGeom prst="ellipse">
            <a:avLst/>
          </a:prstGeom>
          <a:solidFill>
            <a:schemeClr val="tx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연결선 21"/>
          <p:cNvCxnSpPr>
            <a:stCxn id="18" idx="0"/>
          </p:cNvCxnSpPr>
          <p:nvPr/>
        </p:nvCxnSpPr>
        <p:spPr>
          <a:xfrm flipV="1">
            <a:off x="1593702" y="2991524"/>
            <a:ext cx="1798744" cy="735585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타원 28"/>
          <p:cNvSpPr/>
          <p:nvPr/>
        </p:nvSpPr>
        <p:spPr>
          <a:xfrm>
            <a:off x="5994853" y="2444963"/>
            <a:ext cx="249311" cy="249311"/>
          </a:xfrm>
          <a:prstGeom prst="ellipse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/>
          <p:cNvSpPr/>
          <p:nvPr/>
        </p:nvSpPr>
        <p:spPr>
          <a:xfrm>
            <a:off x="3346099" y="2841429"/>
            <a:ext cx="249311" cy="249311"/>
          </a:xfrm>
          <a:prstGeom prst="ellipse">
            <a:avLst/>
          </a:prstGeom>
          <a:solidFill>
            <a:schemeClr val="tx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원호 30"/>
          <p:cNvSpPr/>
          <p:nvPr/>
        </p:nvSpPr>
        <p:spPr>
          <a:xfrm rot="17500233" flipH="1" flipV="1">
            <a:off x="3146177" y="1258339"/>
            <a:ext cx="1666678" cy="2131379"/>
          </a:xfrm>
          <a:prstGeom prst="arc">
            <a:avLst>
              <a:gd name="adj1" fmla="val 16200000"/>
              <a:gd name="adj2" fmla="val 519421"/>
            </a:avLst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/>
          <p:cNvSpPr/>
          <p:nvPr/>
        </p:nvSpPr>
        <p:spPr>
          <a:xfrm>
            <a:off x="4856857" y="2575883"/>
            <a:ext cx="249311" cy="249311"/>
          </a:xfrm>
          <a:prstGeom prst="ellipse">
            <a:avLst/>
          </a:prstGeom>
          <a:solidFill>
            <a:schemeClr val="tx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직선 연결선 32"/>
          <p:cNvCxnSpPr>
            <a:endCxn id="29" idx="2"/>
          </p:cNvCxnSpPr>
          <p:nvPr/>
        </p:nvCxnSpPr>
        <p:spPr>
          <a:xfrm flipV="1">
            <a:off x="4985315" y="2569619"/>
            <a:ext cx="1009538" cy="149064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/>
          <p:nvPr/>
        </p:nvCxnSpPr>
        <p:spPr>
          <a:xfrm>
            <a:off x="7810937" y="2569618"/>
            <a:ext cx="2502942" cy="54656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타원 36"/>
          <p:cNvSpPr/>
          <p:nvPr/>
        </p:nvSpPr>
        <p:spPr>
          <a:xfrm>
            <a:off x="10189223" y="2991523"/>
            <a:ext cx="249311" cy="249311"/>
          </a:xfrm>
          <a:prstGeom prst="ellipse">
            <a:avLst/>
          </a:prstGeom>
          <a:solidFill>
            <a:schemeClr val="tx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/>
          <p:cNvSpPr/>
          <p:nvPr/>
        </p:nvSpPr>
        <p:spPr>
          <a:xfrm>
            <a:off x="1440009" y="3605035"/>
            <a:ext cx="249311" cy="249311"/>
          </a:xfrm>
          <a:prstGeom prst="ellipse">
            <a:avLst/>
          </a:prstGeom>
          <a:solidFill>
            <a:schemeClr val="tx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/>
          <p:cNvSpPr/>
          <p:nvPr/>
        </p:nvSpPr>
        <p:spPr>
          <a:xfrm>
            <a:off x="926846" y="4280383"/>
            <a:ext cx="249311" cy="249311"/>
          </a:xfrm>
          <a:prstGeom prst="ellipse">
            <a:avLst/>
          </a:prstGeom>
          <a:solidFill>
            <a:schemeClr val="tx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7" name="그룹 46"/>
          <p:cNvGrpSpPr/>
          <p:nvPr/>
        </p:nvGrpSpPr>
        <p:grpSpPr>
          <a:xfrm>
            <a:off x="4069064" y="3249223"/>
            <a:ext cx="866273" cy="1871496"/>
            <a:chOff x="4069064" y="3249223"/>
            <a:chExt cx="866273" cy="1871496"/>
          </a:xfrm>
        </p:grpSpPr>
        <p:grpSp>
          <p:nvGrpSpPr>
            <p:cNvPr id="40" name="그룹 39"/>
            <p:cNvGrpSpPr/>
            <p:nvPr/>
          </p:nvGrpSpPr>
          <p:grpSpPr>
            <a:xfrm>
              <a:off x="4069064" y="3514621"/>
              <a:ext cx="866273" cy="1606098"/>
              <a:chOff x="1323474" y="4474723"/>
              <a:chExt cx="866273" cy="1606098"/>
            </a:xfrm>
          </p:grpSpPr>
          <p:pic>
            <p:nvPicPr>
              <p:cNvPr id="41" name="그림 40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23474" y="5301575"/>
                <a:ext cx="866273" cy="779246"/>
              </a:xfrm>
              <a:prstGeom prst="rect">
                <a:avLst/>
              </a:prstGeom>
            </p:spPr>
          </p:pic>
          <p:cxnSp>
            <p:nvCxnSpPr>
              <p:cNvPr id="42" name="직선 연결선 41"/>
              <p:cNvCxnSpPr/>
              <p:nvPr/>
            </p:nvCxnSpPr>
            <p:spPr>
              <a:xfrm>
                <a:off x="1879743" y="4474723"/>
                <a:ext cx="0" cy="933856"/>
              </a:xfrm>
              <a:prstGeom prst="line">
                <a:avLst/>
              </a:prstGeom>
              <a:ln w="508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타원 45"/>
            <p:cNvSpPr/>
            <p:nvPr/>
          </p:nvSpPr>
          <p:spPr>
            <a:xfrm>
              <a:off x="4488082" y="3249223"/>
              <a:ext cx="249311" cy="249311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7099666" y="2863204"/>
            <a:ext cx="866273" cy="1871496"/>
            <a:chOff x="4069064" y="3249223"/>
            <a:chExt cx="866273" cy="1871496"/>
          </a:xfrm>
        </p:grpSpPr>
        <p:grpSp>
          <p:nvGrpSpPr>
            <p:cNvPr id="49" name="그룹 48"/>
            <p:cNvGrpSpPr/>
            <p:nvPr/>
          </p:nvGrpSpPr>
          <p:grpSpPr>
            <a:xfrm>
              <a:off x="4069064" y="3514621"/>
              <a:ext cx="866273" cy="1606098"/>
              <a:chOff x="1323474" y="4474723"/>
              <a:chExt cx="866273" cy="1606098"/>
            </a:xfrm>
          </p:grpSpPr>
          <p:pic>
            <p:nvPicPr>
              <p:cNvPr id="51" name="그림 50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23474" y="5301575"/>
                <a:ext cx="866273" cy="779246"/>
              </a:xfrm>
              <a:prstGeom prst="rect">
                <a:avLst/>
              </a:prstGeom>
            </p:spPr>
          </p:pic>
          <p:cxnSp>
            <p:nvCxnSpPr>
              <p:cNvPr id="52" name="직선 연결선 51"/>
              <p:cNvCxnSpPr/>
              <p:nvPr/>
            </p:nvCxnSpPr>
            <p:spPr>
              <a:xfrm>
                <a:off x="1879743" y="4474723"/>
                <a:ext cx="0" cy="933856"/>
              </a:xfrm>
              <a:prstGeom prst="line">
                <a:avLst/>
              </a:prstGeom>
              <a:ln w="508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0" name="타원 49"/>
            <p:cNvSpPr/>
            <p:nvPr/>
          </p:nvSpPr>
          <p:spPr>
            <a:xfrm>
              <a:off x="4488082" y="3249223"/>
              <a:ext cx="249311" cy="249311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29681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UVW </a:t>
            </a:r>
            <a:r>
              <a:rPr lang="ko-KR" altLang="en-US" dirty="0" smtClean="0"/>
              <a:t>모터 파워 케이블 </a:t>
            </a:r>
            <a:r>
              <a:rPr lang="en-US" altLang="ko-KR" dirty="0" err="1" smtClean="0"/>
              <a:t>Shiled</a:t>
            </a:r>
            <a:r>
              <a:rPr lang="en-US" altLang="ko-KR" dirty="0" smtClean="0"/>
              <a:t> </a:t>
            </a:r>
            <a:r>
              <a:rPr lang="ko-KR" altLang="en-US" dirty="0" smtClean="0"/>
              <a:t>처리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UVW </a:t>
            </a:r>
            <a:r>
              <a:rPr lang="ko-KR" altLang="en-US" dirty="0"/>
              <a:t>파워 </a:t>
            </a:r>
            <a:r>
              <a:rPr lang="ko-KR" altLang="en-US" dirty="0" smtClean="0"/>
              <a:t>케이블 </a:t>
            </a:r>
            <a:r>
              <a:rPr lang="en-US" altLang="ko-KR" dirty="0"/>
              <a:t>Shield</a:t>
            </a:r>
            <a:r>
              <a:rPr lang="ko-KR" altLang="en-US" dirty="0"/>
              <a:t>처리</a:t>
            </a:r>
            <a:endParaRPr lang="en-US" altLang="ko-KR" dirty="0"/>
          </a:p>
          <a:p>
            <a:pPr lvl="1"/>
            <a:r>
              <a:rPr lang="en-US" altLang="ko-KR" dirty="0"/>
              <a:t>Back-Light Rotary Servo </a:t>
            </a:r>
            <a:r>
              <a:rPr lang="en-US" altLang="ko-KR" dirty="0" smtClean="0"/>
              <a:t>Driver</a:t>
            </a:r>
          </a:p>
          <a:p>
            <a:pPr lvl="1"/>
            <a:r>
              <a:rPr lang="en-US" altLang="ko-KR" dirty="0" err="1"/>
              <a:t>WorkTable</a:t>
            </a:r>
            <a:r>
              <a:rPr lang="en-US" altLang="ko-KR" dirty="0"/>
              <a:t>-Chuck Rotary Servo Driver</a:t>
            </a:r>
            <a:endParaRPr lang="en-US" altLang="ko-KR" dirty="0" smtClean="0"/>
          </a:p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4519" y="3390110"/>
            <a:ext cx="4332779" cy="212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125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AMAC (AM-IPE4k)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69676" y="1773711"/>
            <a:ext cx="2309902" cy="115951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6672768" cy="485602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9676" y="3016251"/>
            <a:ext cx="3909584" cy="81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146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AMAC (AM-IPE4k)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690687"/>
            <a:ext cx="5941979" cy="5037427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518085" y="1711165"/>
            <a:ext cx="797668" cy="46655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49130" y="2177716"/>
            <a:ext cx="1540427" cy="18047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7469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리니어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엔코더</a:t>
            </a:r>
            <a:r>
              <a:rPr lang="en-US" altLang="ko-KR" dirty="0" smtClean="0"/>
              <a:t>(HEIDENHAIN)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LIDA 400 </a:t>
            </a:r>
            <a:r>
              <a:rPr lang="ko-KR" altLang="en-US" b="1" dirty="0"/>
              <a:t>시리즈</a:t>
            </a:r>
          </a:p>
          <a:p>
            <a:pPr lvl="1"/>
            <a:r>
              <a:rPr lang="ko-KR" altLang="en-US" b="1" dirty="0"/>
              <a:t>높은 정확도의 상대 </a:t>
            </a:r>
            <a:r>
              <a:rPr lang="ko-KR" altLang="en-US" b="1" dirty="0" err="1"/>
              <a:t>리니어</a:t>
            </a:r>
            <a:r>
              <a:rPr lang="ko-KR" altLang="en-US" b="1" dirty="0"/>
              <a:t> </a:t>
            </a:r>
            <a:r>
              <a:rPr lang="ko-KR" altLang="en-US" b="1" dirty="0" err="1"/>
              <a:t>엔코더</a:t>
            </a:r>
            <a:endParaRPr lang="ko-KR" altLang="en-US" dirty="0"/>
          </a:p>
          <a:p>
            <a:pPr lvl="2"/>
            <a:r>
              <a:rPr lang="ko-KR" altLang="en-US" dirty="0"/>
              <a:t>높은 이송 속도의 선형 </a:t>
            </a:r>
            <a:r>
              <a:rPr lang="ko-KR" altLang="en-US" dirty="0" err="1"/>
              <a:t>축용</a:t>
            </a:r>
            <a:endParaRPr lang="ko-KR" altLang="en-US" dirty="0"/>
          </a:p>
          <a:p>
            <a:pPr lvl="2"/>
            <a:r>
              <a:rPr lang="ko-KR" altLang="en-US" dirty="0"/>
              <a:t>최장 </a:t>
            </a:r>
            <a:r>
              <a:rPr lang="en-US" altLang="ko-KR" dirty="0"/>
              <a:t>30m</a:t>
            </a:r>
            <a:r>
              <a:rPr lang="ko-KR" altLang="en-US" dirty="0"/>
              <a:t>의 측정 길이</a:t>
            </a:r>
          </a:p>
          <a:p>
            <a:pPr lvl="2"/>
            <a:r>
              <a:rPr lang="ko-KR" altLang="en-US" dirty="0" err="1"/>
              <a:t>리미트</a:t>
            </a:r>
            <a:r>
              <a:rPr lang="ko-KR" altLang="en-US" dirty="0"/>
              <a:t> 스위치</a:t>
            </a:r>
          </a:p>
          <a:p>
            <a:pPr lvl="2"/>
            <a:r>
              <a:rPr lang="ko-KR" altLang="en-US" dirty="0"/>
              <a:t>스케일과 스케일 테이프 중 하나 선택</a:t>
            </a:r>
          </a:p>
          <a:p>
            <a:pPr lvl="2"/>
            <a:r>
              <a:rPr lang="ko-KR" altLang="en-US" dirty="0"/>
              <a:t>다양한 탑재 옵션</a:t>
            </a:r>
          </a:p>
          <a:p>
            <a:pPr lvl="2"/>
            <a:r>
              <a:rPr lang="ko-KR" altLang="en-US" dirty="0"/>
              <a:t>오염 저항성</a:t>
            </a:r>
          </a:p>
          <a:p>
            <a:pPr lvl="2"/>
            <a:r>
              <a:rPr lang="ko-KR" altLang="en-US" dirty="0"/>
              <a:t>인터페이스</a:t>
            </a:r>
            <a:r>
              <a:rPr lang="en-US" altLang="ko-KR" dirty="0"/>
              <a:t>: 1 V</a:t>
            </a:r>
            <a:r>
              <a:rPr lang="en-US" altLang="ko-KR" baseline="-25000" dirty="0"/>
              <a:t>PP</a:t>
            </a:r>
            <a:r>
              <a:rPr lang="en-US" altLang="ko-KR" dirty="0"/>
              <a:t>, TTL</a:t>
            </a:r>
          </a:p>
          <a:p>
            <a:pPr lvl="1"/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5067" y="197992"/>
            <a:ext cx="2865122" cy="153278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3933" y="1825625"/>
            <a:ext cx="5320951" cy="4860557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6761947" y="5449310"/>
            <a:ext cx="3200200" cy="25365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5105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1043</TotalTime>
  <Words>216</Words>
  <Application>Microsoft Office PowerPoint</Application>
  <PresentationFormat>와이드스크린</PresentationFormat>
  <Paragraphs>51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GM-4010</vt:lpstr>
      <vt:lpstr>Gantry Servo 운전 중 엔코더 폴트</vt:lpstr>
      <vt:lpstr>Gantry Servo 운전 중 엔코더 정상</vt:lpstr>
      <vt:lpstr>설비 모든 축 Servo On상태에서 Scan</vt:lpstr>
      <vt:lpstr>Encoder Line Shield 처리관게</vt:lpstr>
      <vt:lpstr>UVW 모터 파워 케이블 Shiled 처리</vt:lpstr>
      <vt:lpstr>AMAC (AM-IPE4k)</vt:lpstr>
      <vt:lpstr>AMAC (AM-IPE4k)</vt:lpstr>
      <vt:lpstr>리니어 엔코더(HEIDENHAIN)</vt:lpstr>
      <vt:lpstr>MMC-EtherCAT Servo (CSD7-15BNF1-L(ETHERCAT))</vt:lpstr>
      <vt:lpstr>MMC-EtherCAT Servo (CSD7-15BNF1-L(ETHERCAT))</vt:lpstr>
      <vt:lpstr>MMC-EtherCAT Function Module</vt:lpstr>
      <vt:lpstr>델타 Servo (ASDA-A3(ETHERCAT))</vt:lpstr>
      <vt:lpstr>전장관련 사진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GM-4010</dc:title>
  <dc:creator>Microsoft 계정</dc:creator>
  <cp:lastModifiedBy>Microsoft 계정</cp:lastModifiedBy>
  <cp:revision>25</cp:revision>
  <cp:lastPrinted>2025-05-08T00:53:56Z</cp:lastPrinted>
  <dcterms:created xsi:type="dcterms:W3CDTF">2025-05-07T06:14:51Z</dcterms:created>
  <dcterms:modified xsi:type="dcterms:W3CDTF">2025-05-09T02:15:52Z</dcterms:modified>
</cp:coreProperties>
</file>

<file path=docProps/thumbnail.jpeg>
</file>